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6" r:id="rId29"/>
    <p:sldId id="283" r:id="rId30"/>
    <p:sldId id="284" r:id="rId31"/>
    <p:sldId id="294" r:id="rId32"/>
    <p:sldId id="295" r:id="rId33"/>
    <p:sldId id="288" r:id="rId34"/>
    <p:sldId id="290" r:id="rId35"/>
    <p:sldId id="291" r:id="rId36"/>
    <p:sldId id="293" r:id="rId37"/>
    <p:sldId id="285" r:id="rId3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660"/>
  </p:normalViewPr>
  <p:slideViewPr>
    <p:cSldViewPr>
      <p:cViewPr>
        <p:scale>
          <a:sx n="76" d="100"/>
          <a:sy n="76" d="100"/>
        </p:scale>
        <p:origin x="-9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4ED8C-BC25-4C69-AEA1-A5B436980F90}" type="datetimeFigureOut">
              <a:rPr lang="es-ES"/>
              <a:pPr>
                <a:defRPr/>
              </a:pPr>
              <a:t>23/03/2015</a:t>
            </a:fld>
            <a:endParaRPr lang="es-ES"/>
          </a:p>
        </p:txBody>
      </p:sp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B7684-4FA3-4A2B-B137-CEDB980554D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3411A-55D6-445D-AB75-41D8E0DC3069}" type="datetimeFigureOut">
              <a:rPr lang="es-ES"/>
              <a:pPr>
                <a:defRPr/>
              </a:pPr>
              <a:t>23/03/2015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CB086-C2C7-4152-AF29-4273AFBA11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E1BDC-B1F1-4C08-B178-5E50ADC923F2}" type="datetimeFigureOut">
              <a:rPr lang="es-ES"/>
              <a:pPr>
                <a:defRPr/>
              </a:pPr>
              <a:t>23/03/2015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B5650-9221-411A-B060-C7D511A8CAC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E7B60-7177-48EF-829A-469509C64438}" type="datetimeFigureOut">
              <a:rPr lang="es-ES"/>
              <a:pPr>
                <a:defRPr/>
              </a:pPr>
              <a:t>23/03/2015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E33C5-42E4-47E3-BED0-7B99CFC74C6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98D88-6466-473D-B12A-EFB64F00208F}" type="datetimeFigureOut">
              <a:rPr lang="es-ES"/>
              <a:pPr>
                <a:defRPr/>
              </a:pPr>
              <a:t>23/03/2015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C520B-F380-4514-95D0-10FFA8070B1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CB78D-9F3D-4698-A909-67B36B53A3E2}" type="datetimeFigureOut">
              <a:rPr lang="es-ES"/>
              <a:pPr>
                <a:defRPr/>
              </a:pPr>
              <a:t>23/03/2015</a:t>
            </a:fld>
            <a:endParaRPr lang="es-E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F1C54-1DFE-409C-8BBF-4212C8E0FF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5E92-7879-4596-9B73-61F5314E7C16}" type="datetimeFigureOut">
              <a:rPr lang="es-ES"/>
              <a:pPr>
                <a:defRPr/>
              </a:pPr>
              <a:t>23/03/2015</a:t>
            </a:fld>
            <a:endParaRPr lang="es-ES"/>
          </a:p>
        </p:txBody>
      </p:sp>
      <p:sp>
        <p:nvSpPr>
          <p:cNvPr id="8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FCEA-182C-4D03-AB29-D9B5FA198D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9C71F-8E84-4095-A29A-E4D713DAF91F}" type="datetimeFigureOut">
              <a:rPr lang="es-ES"/>
              <a:pPr>
                <a:defRPr/>
              </a:pPr>
              <a:t>23/03/2015</a:t>
            </a:fld>
            <a:endParaRPr lang="es-ES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CE0C5-75EA-4260-B4B7-27121F984E0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543E5-072D-4810-83F1-B6332AE2B14A}" type="datetimeFigureOut">
              <a:rPr lang="es-ES"/>
              <a:pPr>
                <a:defRPr/>
              </a:pPr>
              <a:t>23/03/2015</a:t>
            </a:fld>
            <a:endParaRPr lang="es-ES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01F3E-D11A-41B0-BD6F-A9FFE58C17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7171B-EA45-47C8-8FD8-D9502784D730}" type="datetimeFigureOut">
              <a:rPr lang="es-ES"/>
              <a:pPr>
                <a:defRPr/>
              </a:pPr>
              <a:t>23/03/2015</a:t>
            </a:fld>
            <a:endParaRPr lang="es-E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0894C-FDFE-4EAB-A14D-43DC3F7AC51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Recortar y redondear rectángulo de esquina sencilla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1 Triángulo rectángulo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CB131-AB1B-4DB4-8483-FA2141948143}" type="datetimeFigureOut">
              <a:rPr lang="es-ES"/>
              <a:pPr>
                <a:defRPr/>
              </a:pPr>
              <a:t>23/03/2015</a:t>
            </a:fld>
            <a:endParaRPr lang="es-ES"/>
          </a:p>
        </p:txBody>
      </p:sp>
      <p:sp>
        <p:nvSpPr>
          <p:cNvPr id="10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AA51A-9EFD-499E-B829-3EE4F88A88B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76B4D4-7DE5-4C0F-9468-996B02C474B2}" type="datetimeFigureOut">
              <a:rPr lang="es-ES"/>
              <a:pPr>
                <a:defRPr/>
              </a:pPr>
              <a:t>23/03/2015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CAA313-5836-4469-AC64-B54FB4C5CE7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grpSp>
        <p:nvGrpSpPr>
          <p:cNvPr id="1033" name="1 Grupo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sz="6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Promoción de la Salud</a:t>
            </a:r>
            <a:endParaRPr lang="es-ES" sz="6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2420888"/>
            <a:ext cx="7854696" cy="1752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La salud Nutricional </a:t>
            </a:r>
            <a:endParaRPr lang="es-E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3 Imagen" descr="servicio_img_1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05064"/>
            <a:ext cx="8522435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3 Marcador de contenido" descr="calculo-metabolismo-basal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052513"/>
            <a:ext cx="8688388" cy="5400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913" y="112553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/>
              <a:t>Requerimiento energético </a:t>
            </a:r>
            <a:br>
              <a:rPr lang="es-ES" dirty="0"/>
            </a:br>
            <a:endParaRPr lang="es-ES" dirty="0"/>
          </a:p>
        </p:txBody>
      </p:sp>
      <p:pic>
        <p:nvPicPr>
          <p:cNvPr id="23554" name="3 Marcador de contenido" descr="descarga (1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700213"/>
            <a:ext cx="4162425" cy="2520950"/>
          </a:xfrm>
        </p:spPr>
      </p:pic>
      <p:pic>
        <p:nvPicPr>
          <p:cNvPr id="23555" name="5 Imagen" descr="descarga (2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338638"/>
            <a:ext cx="444341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6 Imagen" descr="ist2_5827854_etapas_de_embaraz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4524375"/>
            <a:ext cx="22320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7 Imagen" descr="descarga (3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2133600"/>
            <a:ext cx="20383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450" y="1052513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/>
              <a:t>Equilibrio entre nutrientes </a:t>
            </a:r>
            <a:br>
              <a:rPr lang="es-ES" dirty="0"/>
            </a:br>
            <a:endParaRPr lang="es-ES" dirty="0"/>
          </a:p>
        </p:txBody>
      </p:sp>
      <p:sp>
        <p:nvSpPr>
          <p:cNvPr id="2457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Es la proporción de cada uno de los nutrientes para una actividad metabólica adecuada. </a:t>
            </a:r>
          </a:p>
          <a:p>
            <a:pPr>
              <a:buFont typeface="Wingdings" pitchFamily="2" charset="2"/>
              <a:buChar char="ü"/>
            </a:pPr>
            <a:r>
              <a:rPr lang="es-ES" smtClean="0"/>
              <a:t>Hidratos de Carbono: 50- 55%</a:t>
            </a:r>
          </a:p>
          <a:p>
            <a:pPr>
              <a:buFont typeface="Wingdings" pitchFamily="2" charset="2"/>
              <a:buChar char="ü"/>
            </a:pPr>
            <a:r>
              <a:rPr lang="es-ES" smtClean="0"/>
              <a:t>Proteínas: 15- 20%</a:t>
            </a:r>
          </a:p>
          <a:p>
            <a:pPr>
              <a:buFont typeface="Wingdings" pitchFamily="2" charset="2"/>
              <a:buChar char="ü"/>
            </a:pPr>
            <a:r>
              <a:rPr lang="es-ES" smtClean="0"/>
              <a:t>Grasas: 30%</a:t>
            </a:r>
          </a:p>
          <a:p>
            <a:endParaRPr lang="es-ES" smtClean="0"/>
          </a:p>
        </p:txBody>
      </p:sp>
      <p:pic>
        <p:nvPicPr>
          <p:cNvPr id="24579" name="3 Imagen" descr="dietamediterranea_nutricion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1963" y="3257550"/>
            <a:ext cx="48720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aliment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00475"/>
            <a:ext cx="4286250" cy="3057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2" name="5 Imagen" descr="descarga (4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00213"/>
            <a:ext cx="374491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8888" y="1052513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/>
              <a:t>Alimentación equilibrada</a:t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203575" y="1700213"/>
          <a:ext cx="2376488" cy="259715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3762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DEBE</a:t>
                      </a:r>
                      <a:r>
                        <a:rPr lang="es-ES" baseline="0" dirty="0" smtClean="0"/>
                        <a:t> SER: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es-ES" dirty="0" smtClean="0"/>
                        <a:t>Suficiente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es-ES" dirty="0" smtClean="0"/>
                        <a:t>Completa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es-ES" dirty="0" smtClean="0"/>
                        <a:t>Variada 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es-ES" dirty="0" smtClean="0"/>
                        <a:t>Agradable 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es-ES" dirty="0" smtClean="0"/>
                        <a:t>Equilibrada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es-ES" dirty="0" smtClean="0"/>
                        <a:t>Adecuada 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622" name="3 Marcador de contenido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156325" y="3213100"/>
            <a:ext cx="2592388" cy="32337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052513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Ración </a:t>
            </a:r>
            <a:r>
              <a:rPr lang="es-ES" dirty="0"/>
              <a:t>Alimentaria </a:t>
            </a:r>
            <a:br>
              <a:rPr lang="es-ES" dirty="0"/>
            </a:br>
            <a:endParaRPr lang="es-ES" dirty="0"/>
          </a:p>
        </p:txBody>
      </p:sp>
      <p:sp>
        <p:nvSpPr>
          <p:cNvPr id="2662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Cantidad o proporción de alimentos adecuada a la capacidad de un plato normal. </a:t>
            </a:r>
          </a:p>
        </p:txBody>
      </p:sp>
      <p:pic>
        <p:nvPicPr>
          <p:cNvPr id="26627" name="3 Imagen" descr="imagesCARNWGRF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429000"/>
            <a:ext cx="29972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4 Imagen" descr="TAMAÑOS-RACIÓ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744788"/>
            <a:ext cx="4114800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5 Imagen" descr="images (3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5114925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3 Imagen" descr="images (1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357563"/>
            <a:ext cx="43021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450" y="836613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 smtClean="0"/>
              <a:t>Normas de un equilibrio nutricional </a:t>
            </a:r>
            <a:endParaRPr lang="es-ES" dirty="0"/>
          </a:p>
        </p:txBody>
      </p:sp>
      <p:sp>
        <p:nvSpPr>
          <p:cNvPr id="27652" name="2 Marcador de contenido"/>
          <p:cNvSpPr>
            <a:spLocks noGrp="1"/>
          </p:cNvSpPr>
          <p:nvPr>
            <p:ph idx="1"/>
          </p:nvPr>
        </p:nvSpPr>
        <p:spPr>
          <a:xfrm>
            <a:off x="323850" y="1844675"/>
            <a:ext cx="8362950" cy="4525963"/>
          </a:xfrm>
        </p:spPr>
        <p:txBody>
          <a:bodyPr/>
          <a:lstStyle/>
          <a:p>
            <a:r>
              <a:rPr lang="es-ES" smtClean="0"/>
              <a:t>La ración alimentaria debe aportar diariamente la cantidad de energía necesaria para un optimo funcionamiento del organismo. </a:t>
            </a:r>
          </a:p>
          <a:p>
            <a:r>
              <a:rPr lang="es-ES" smtClean="0"/>
              <a:t>Aportar nutrientes energéticos y no energéticos en las cantidades adecuadas para una correcta nutrición. </a:t>
            </a:r>
          </a:p>
        </p:txBody>
      </p:sp>
      <p:pic>
        <p:nvPicPr>
          <p:cNvPr id="27653" name="4 Imagen" descr="descarga (5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005263"/>
            <a:ext cx="28384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mtClean="0"/>
              <a:t>Equilibrio Alimentario </a:t>
            </a:r>
          </a:p>
        </p:txBody>
      </p:sp>
      <p:sp>
        <p:nvSpPr>
          <p:cNvPr id="2867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Es aquel que establece el número de raciones necesarias y constantes para confeccionar cada menú diario: </a:t>
            </a:r>
          </a:p>
        </p:txBody>
      </p:sp>
      <p:pic>
        <p:nvPicPr>
          <p:cNvPr id="28675" name="3 Imagen" descr="porcionesdealimentos1-1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4888" y="3429000"/>
            <a:ext cx="55991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4 Imagen" descr="cuanto_es_racion_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573463"/>
            <a:ext cx="29337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 smtClean="0"/>
              <a:t>Función de los alimentos en la Nutrición </a:t>
            </a:r>
            <a:endParaRPr lang="es-ES" dirty="0"/>
          </a:p>
        </p:txBody>
      </p:sp>
      <p:sp>
        <p:nvSpPr>
          <p:cNvPr id="2969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Clasificación de los alimentos atendiendo a su función en la nutrición. </a:t>
            </a:r>
          </a:p>
        </p:txBody>
      </p:sp>
      <p:pic>
        <p:nvPicPr>
          <p:cNvPr id="29699" name="3 Imagen" descr="RUEDA DE ALIMENTOS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2852738"/>
            <a:ext cx="35544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4213" y="1125538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 smtClean="0"/>
              <a:t>Características de los nutrientes Energéticos </a:t>
            </a:r>
            <a:endParaRPr lang="es-ES" dirty="0"/>
          </a:p>
        </p:txBody>
      </p:sp>
      <p:sp>
        <p:nvSpPr>
          <p:cNvPr id="30722" name="2 Marcador de contenido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676275"/>
          </a:xfrm>
        </p:spPr>
        <p:txBody>
          <a:bodyPr/>
          <a:lstStyle/>
          <a:p>
            <a:r>
              <a:rPr lang="es-ES" smtClean="0"/>
              <a:t>Glúcidos, HC O Carbohidratos. </a:t>
            </a:r>
          </a:p>
          <a:p>
            <a:pPr>
              <a:buFont typeface="Wingdings 2" pitchFamily="18" charset="2"/>
              <a:buNone/>
            </a:pPr>
            <a:endParaRPr lang="es-ES" smtClean="0"/>
          </a:p>
        </p:txBody>
      </p:sp>
      <p:pic>
        <p:nvPicPr>
          <p:cNvPr id="30723" name="3 Imagen" descr="hidratos-de-carbon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997200"/>
            <a:ext cx="7091362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smtClean="0"/>
          </a:p>
        </p:txBody>
      </p:sp>
      <p:pic>
        <p:nvPicPr>
          <p:cNvPr id="31746" name="3 Marcador de contenido" descr="carbohidrato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7463"/>
            <a:ext cx="9120188" cy="68405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5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968500"/>
            <a:ext cx="8229600" cy="4322763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29614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Diferencia entre </a:t>
            </a:r>
            <a:br>
              <a:rPr lang="es-ES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s-ES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Alimentación y Nutrición</a:t>
            </a:r>
            <a:endParaRPr lang="es-ES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3 Marcador de contenido" descr="clip_image00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349500"/>
            <a:ext cx="4498975" cy="3598863"/>
          </a:xfrm>
        </p:spPr>
      </p:pic>
      <p:pic>
        <p:nvPicPr>
          <p:cNvPr id="32770" name="4 Imagen" descr="descarg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349500"/>
            <a:ext cx="4495800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2 Marcador de contenido"/>
          <p:cNvSpPr>
            <a:spLocks noGrp="1"/>
          </p:cNvSpPr>
          <p:nvPr>
            <p:ph type="title"/>
          </p:nvPr>
        </p:nvSpPr>
        <p:spPr>
          <a:xfrm>
            <a:off x="539750" y="1268413"/>
            <a:ext cx="8229600" cy="1143000"/>
          </a:xfrm>
        </p:spPr>
        <p:txBody>
          <a:bodyPr/>
          <a:lstStyle/>
          <a:p>
            <a:r>
              <a:rPr lang="es-ES" smtClean="0"/>
              <a:t>Glúcidos, HC O Carbohidratos. </a:t>
            </a:r>
            <a:br>
              <a:rPr lang="es-ES" smtClean="0"/>
            </a:br>
            <a:endParaRPr lang="es-ES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3 Marcador de contenido" descr="Imagen1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484313"/>
            <a:ext cx="7605712" cy="4389437"/>
          </a:xfrm>
        </p:spPr>
      </p:pic>
      <p:sp>
        <p:nvSpPr>
          <p:cNvPr id="33794" name="2 Marcador de contenido"/>
          <p:cNvSpPr>
            <a:spLocks noGrp="1"/>
          </p:cNvSpPr>
          <p:nvPr>
            <p:ph type="title"/>
          </p:nvPr>
        </p:nvSpPr>
        <p:spPr>
          <a:xfrm>
            <a:off x="611188" y="1052513"/>
            <a:ext cx="8229600" cy="1143000"/>
          </a:xfrm>
        </p:spPr>
        <p:txBody>
          <a:bodyPr/>
          <a:lstStyle/>
          <a:p>
            <a:r>
              <a:rPr lang="es-ES" smtClean="0"/>
              <a:t>Glúcidos, HC O Carbohidratos. </a:t>
            </a:r>
            <a:br>
              <a:rPr lang="es-ES" smtClean="0"/>
            </a:br>
            <a:endParaRPr lang="es-ES" smtClean="0"/>
          </a:p>
        </p:txBody>
      </p:sp>
      <p:pic>
        <p:nvPicPr>
          <p:cNvPr id="33795" name="5 Imagen" descr="images (5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8900" y="5172075"/>
            <a:ext cx="2705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smtClean="0"/>
          </a:p>
        </p:txBody>
      </p:sp>
      <p:pic>
        <p:nvPicPr>
          <p:cNvPr id="34818" name="3 Marcador de contenido" descr="Alimentos que contienen fibr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27313" y="836613"/>
            <a:ext cx="6097587" cy="6021387"/>
          </a:xfrm>
        </p:spPr>
      </p:pic>
      <p:pic>
        <p:nvPicPr>
          <p:cNvPr id="34819" name="2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33625"/>
            <a:ext cx="3201988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smtClean="0"/>
          </a:p>
        </p:txBody>
      </p:sp>
      <p:pic>
        <p:nvPicPr>
          <p:cNvPr id="35842" name="3 Marcador de contenido" descr="Beneficios-de-las-fibras-solubles-y-las-fibras-no-soluble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7463"/>
            <a:ext cx="8550275" cy="68405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3132138" y="549275"/>
            <a:ext cx="8229600" cy="1143000"/>
          </a:xfrm>
        </p:spPr>
        <p:txBody>
          <a:bodyPr/>
          <a:lstStyle/>
          <a:p>
            <a:r>
              <a:rPr lang="es-ES" smtClean="0"/>
              <a:t>Proteínas </a:t>
            </a:r>
          </a:p>
        </p:txBody>
      </p:sp>
      <p:pic>
        <p:nvPicPr>
          <p:cNvPr id="36866" name="3 Marcador de contenido" descr="Proteina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2060575"/>
            <a:ext cx="5305425" cy="3667125"/>
          </a:xfrm>
        </p:spPr>
      </p:pic>
      <p:pic>
        <p:nvPicPr>
          <p:cNvPr id="36867" name="4 Imagen" descr="Proteinas (2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2133600"/>
            <a:ext cx="2381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smtClean="0"/>
          </a:p>
        </p:txBody>
      </p:sp>
      <p:pic>
        <p:nvPicPr>
          <p:cNvPr id="37890" name="3 Marcador de contenido" descr="Las-Funciones-de-las-Proteinas-Proteinas-Biologia-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92150"/>
            <a:ext cx="9120188" cy="6840538"/>
          </a:xfrm>
        </p:spPr>
      </p:pic>
      <p:pic>
        <p:nvPicPr>
          <p:cNvPr id="37891" name="4 Imagen" descr="Proteinas (2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2888" y="476250"/>
            <a:ext cx="128111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smtClean="0"/>
          </a:p>
        </p:txBody>
      </p:sp>
      <p:pic>
        <p:nvPicPr>
          <p:cNvPr id="38914" name="3 Marcador de contenido" descr="proteinas (1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7463"/>
            <a:ext cx="9144000" cy="6840537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smtClean="0"/>
          </a:p>
        </p:txBody>
      </p:sp>
      <p:pic>
        <p:nvPicPr>
          <p:cNvPr id="39938" name="3 Marcador de contenido" descr="silueta_al_completo-grasas_dieta1-600x258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57338"/>
            <a:ext cx="9209088" cy="3959225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smtClean="0"/>
          </a:p>
        </p:txBody>
      </p:sp>
      <p:pic>
        <p:nvPicPr>
          <p:cNvPr id="40962" name="3 Marcador de contenido" descr="lipido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125538"/>
            <a:ext cx="8113712" cy="5399087"/>
          </a:xfrm>
        </p:spPr>
      </p:pic>
      <p:sp>
        <p:nvSpPr>
          <p:cNvPr id="3" name="2 CuadroTexto"/>
          <p:cNvSpPr txBox="1"/>
          <p:nvPr/>
        </p:nvSpPr>
        <p:spPr>
          <a:xfrm>
            <a:off x="1331640" y="1346865"/>
            <a:ext cx="244827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4000" b="1" cap="all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Grasas</a:t>
            </a:r>
            <a:endParaRPr lang="es-AR" sz="4000" b="1" cap="all" dirty="0">
              <a:ln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56176" y="1335172"/>
            <a:ext cx="244827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4000" b="1" cap="all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aceites</a:t>
            </a:r>
            <a:endParaRPr lang="es-AR" sz="4000" b="1" cap="all" dirty="0">
              <a:ln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mtClean="0"/>
              <a:t>Clasificación de los Lípidos: </a:t>
            </a:r>
          </a:p>
        </p:txBody>
      </p:sp>
      <p:pic>
        <p:nvPicPr>
          <p:cNvPr id="41986" name="3 Marcador de contenido" descr="piramide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2025" y="1935163"/>
            <a:ext cx="7219950" cy="43894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t3.gstatic.com/images?q=tbn:ANd9GcSoGsElEQZprJLNLrgLalICx0LjyfuwoJkewuzTBAtfRAKspq1gt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71800"/>
            <a:ext cx="9144000" cy="416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2" y="260648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Alimentación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340768"/>
            <a:ext cx="8229600" cy="438912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/>
              <a:t>Es el proceso por el cual se obtiene del entorno una serie de productos naturales o transformados denominados alimentos, que contienen sustancias químicas  denominadas nutrientes.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/>
              <a:t>La selección de estos alimentos depende de la disponibilidad de estos y del aprendizaje influenciado por factores socioeconómicos, culturales y geográficos.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Es un proceso: VOLUNTARIO, CONSCIENTE Y EDUCABLE.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smtClean="0"/>
          </a:p>
        </p:txBody>
      </p:sp>
      <p:pic>
        <p:nvPicPr>
          <p:cNvPr id="43010" name="3 Marcador de contenido" descr="Fatty acids_E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981075"/>
            <a:ext cx="5065712" cy="3598863"/>
          </a:xfrm>
        </p:spPr>
      </p:pic>
      <p:pic>
        <p:nvPicPr>
          <p:cNvPr id="43011" name="4 Imagen" descr="salmo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3068638"/>
            <a:ext cx="4799013" cy="3600450"/>
          </a:xfrm>
          <a:prstGeom prst="rect">
            <a:avLst/>
          </a:prstGeom>
          <a:solidFill>
            <a:srgbClr val="000000"/>
          </a:solidFill>
          <a:ln w="38100" cap="sq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 rot="5400000">
            <a:off x="-1442986" y="2603226"/>
            <a:ext cx="569326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4" name="3 Marcador de contenido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627313" y="1341438"/>
            <a:ext cx="6565900" cy="4244975"/>
          </a:xfrm>
        </p:spPr>
      </p:pic>
      <p:sp>
        <p:nvSpPr>
          <p:cNvPr id="4403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C:\Users\santiarisol\Downloads\1_info_quimica_felicid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2838" y="-387350"/>
            <a:ext cx="6499225" cy="792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smtClean="0"/>
          </a:p>
        </p:txBody>
      </p:sp>
      <p:sp>
        <p:nvSpPr>
          <p:cNvPr id="4505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smtClean="0"/>
          </a:p>
        </p:txBody>
      </p:sp>
      <p:sp>
        <p:nvSpPr>
          <p:cNvPr id="4608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smtClean="0"/>
          </a:p>
        </p:txBody>
      </p:sp>
      <p:pic>
        <p:nvPicPr>
          <p:cNvPr id="46083" name="4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76200"/>
            <a:ext cx="10047288" cy="699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229600" cy="112553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6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Los 10 mensajes ….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975"/>
            <a:ext cx="9144000" cy="5949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400" b="1" smtClean="0">
                <a:solidFill>
                  <a:srgbClr val="000099"/>
                </a:solidFill>
              </a:rPr>
              <a:t>1. </a:t>
            </a:r>
            <a:r>
              <a:rPr lang="es-ES" sz="2400" smtClean="0">
                <a:solidFill>
                  <a:srgbClr val="000099"/>
                </a:solidFill>
              </a:rPr>
              <a:t>Comer con moderación e incluir alimentos variados en todas  las comidas.</a:t>
            </a:r>
          </a:p>
          <a:p>
            <a:pPr>
              <a:lnSpc>
                <a:spcPct val="90000"/>
              </a:lnSpc>
            </a:pPr>
            <a:r>
              <a:rPr lang="es-ES" sz="2400" b="1" smtClean="0">
                <a:solidFill>
                  <a:srgbClr val="000099"/>
                </a:solidFill>
              </a:rPr>
              <a:t>2. </a:t>
            </a:r>
            <a:r>
              <a:rPr lang="es-ES" sz="2400" smtClean="0">
                <a:solidFill>
                  <a:srgbClr val="000099"/>
                </a:solidFill>
              </a:rPr>
              <a:t>Consumir diariamente leche, yogures o quesos.</a:t>
            </a:r>
          </a:p>
          <a:p>
            <a:pPr>
              <a:lnSpc>
                <a:spcPct val="90000"/>
              </a:lnSpc>
            </a:pPr>
            <a:r>
              <a:rPr lang="es-ES" sz="2400" b="1" smtClean="0">
                <a:solidFill>
                  <a:srgbClr val="000099"/>
                </a:solidFill>
              </a:rPr>
              <a:t>3.</a:t>
            </a:r>
            <a:r>
              <a:rPr lang="es-ES" sz="2400" smtClean="0">
                <a:solidFill>
                  <a:srgbClr val="000099"/>
                </a:solidFill>
              </a:rPr>
              <a:t>Comer diariamente frutas y verduras de todo tipo y color.</a:t>
            </a:r>
          </a:p>
          <a:p>
            <a:pPr>
              <a:lnSpc>
                <a:spcPct val="90000"/>
              </a:lnSpc>
            </a:pPr>
            <a:r>
              <a:rPr lang="es-ES" sz="2400" b="1" smtClean="0">
                <a:solidFill>
                  <a:srgbClr val="000099"/>
                </a:solidFill>
              </a:rPr>
              <a:t>4. </a:t>
            </a:r>
            <a:r>
              <a:rPr lang="es-ES" sz="2400" smtClean="0">
                <a:solidFill>
                  <a:srgbClr val="000099"/>
                </a:solidFill>
              </a:rPr>
              <a:t>Comer una amplia variedad de carnes rojas y blancas  retirando la grasa visible.</a:t>
            </a:r>
          </a:p>
          <a:p>
            <a:pPr>
              <a:lnSpc>
                <a:spcPct val="90000"/>
              </a:lnSpc>
            </a:pPr>
            <a:r>
              <a:rPr lang="es-ES" sz="2400" b="1" smtClean="0">
                <a:solidFill>
                  <a:srgbClr val="000099"/>
                </a:solidFill>
              </a:rPr>
              <a:t>5. </a:t>
            </a:r>
            <a:r>
              <a:rPr lang="es-ES" sz="2400" smtClean="0">
                <a:solidFill>
                  <a:srgbClr val="000099"/>
                </a:solidFill>
              </a:rPr>
              <a:t>Preparar sus comidas con aceite preferentemente crudo.</a:t>
            </a:r>
          </a:p>
          <a:p>
            <a:pPr>
              <a:lnSpc>
                <a:spcPct val="90000"/>
              </a:lnSpc>
            </a:pPr>
            <a:r>
              <a:rPr lang="es-ES" sz="2400" b="1" smtClean="0">
                <a:solidFill>
                  <a:srgbClr val="000099"/>
                </a:solidFill>
              </a:rPr>
              <a:t>6. </a:t>
            </a:r>
            <a:r>
              <a:rPr lang="es-ES" sz="2400" smtClean="0">
                <a:solidFill>
                  <a:srgbClr val="000099"/>
                </a:solidFill>
              </a:rPr>
              <a:t>Disminuir el consumo de azúcar y sal.</a:t>
            </a:r>
          </a:p>
          <a:p>
            <a:pPr>
              <a:lnSpc>
                <a:spcPct val="90000"/>
              </a:lnSpc>
            </a:pPr>
            <a:r>
              <a:rPr lang="es-ES" sz="2400" b="1" smtClean="0">
                <a:solidFill>
                  <a:srgbClr val="000099"/>
                </a:solidFill>
              </a:rPr>
              <a:t>7. </a:t>
            </a:r>
            <a:r>
              <a:rPr lang="es-ES" sz="2400" smtClean="0">
                <a:solidFill>
                  <a:srgbClr val="000099"/>
                </a:solidFill>
              </a:rPr>
              <a:t>Aumentar el consumo variado de panes, cereales, pastas    harinas, legumbres.</a:t>
            </a:r>
          </a:p>
          <a:p>
            <a:pPr>
              <a:lnSpc>
                <a:spcPct val="90000"/>
              </a:lnSpc>
            </a:pPr>
            <a:r>
              <a:rPr lang="es-ES" sz="2400" b="1" smtClean="0">
                <a:solidFill>
                  <a:srgbClr val="000099"/>
                </a:solidFill>
              </a:rPr>
              <a:t>8. </a:t>
            </a:r>
            <a:r>
              <a:rPr lang="es-ES" sz="2400" smtClean="0">
                <a:solidFill>
                  <a:srgbClr val="000099"/>
                </a:solidFill>
              </a:rPr>
              <a:t>Disminuir el consumo de bebidas alcohólicas.</a:t>
            </a:r>
          </a:p>
          <a:p>
            <a:pPr>
              <a:lnSpc>
                <a:spcPct val="90000"/>
              </a:lnSpc>
            </a:pPr>
            <a:r>
              <a:rPr lang="es-ES" sz="2400" b="1" smtClean="0">
                <a:solidFill>
                  <a:srgbClr val="000099"/>
                </a:solidFill>
              </a:rPr>
              <a:t>9. </a:t>
            </a:r>
            <a:r>
              <a:rPr lang="es-ES" sz="2400" smtClean="0">
                <a:solidFill>
                  <a:srgbClr val="000099"/>
                </a:solidFill>
              </a:rPr>
              <a:t>Tomar abundante cantidad de agua potable durante todo el     día.</a:t>
            </a:r>
          </a:p>
          <a:p>
            <a:pPr>
              <a:lnSpc>
                <a:spcPct val="90000"/>
              </a:lnSpc>
            </a:pPr>
            <a:r>
              <a:rPr lang="es-ES" sz="2400" b="1" smtClean="0">
                <a:solidFill>
                  <a:srgbClr val="000099"/>
                </a:solidFill>
              </a:rPr>
              <a:t>10. </a:t>
            </a:r>
            <a:r>
              <a:rPr lang="es-ES" sz="2400" smtClean="0">
                <a:solidFill>
                  <a:srgbClr val="000099"/>
                </a:solidFill>
              </a:rPr>
              <a:t>Aprovechar los momentos de las comidas para el encuentro y el diálogo con los otros.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smtClean="0"/>
          </a:p>
        </p:txBody>
      </p:sp>
      <p:sp>
        <p:nvSpPr>
          <p:cNvPr id="4813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smtClean="0"/>
          </a:p>
        </p:txBody>
      </p:sp>
      <p:pic>
        <p:nvPicPr>
          <p:cNvPr id="4" name="3 Marcador de conteni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1124744"/>
            <a:ext cx="8810758" cy="50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smtClean="0"/>
          </a:p>
        </p:txBody>
      </p:sp>
      <p:pic>
        <p:nvPicPr>
          <p:cNvPr id="49154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268413"/>
            <a:ext cx="6072187" cy="45545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404664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¡Gracias por su atención!</a:t>
            </a:r>
            <a:endParaRPr lang="es-ES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50178" name="5 Marcador de contenido" descr="Alimentación y nutrició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1662113"/>
            <a:ext cx="5484812" cy="5195887"/>
          </a:xfrm>
        </p:spPr>
      </p:pic>
      <p:sp>
        <p:nvSpPr>
          <p:cNvPr id="4" name="3 Rectángulo"/>
          <p:cNvSpPr/>
          <p:nvPr/>
        </p:nvSpPr>
        <p:spPr>
          <a:xfrm rot="19436175">
            <a:off x="356188" y="3118670"/>
            <a:ext cx="1871138" cy="7200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ysClr val="windowText" lastClr="000000"/>
                </a:solidFill>
              </a:rPr>
              <a:t>¿Alguna duda?</a:t>
            </a:r>
            <a:endParaRPr lang="es-E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Documents and Settings\Notebook\Configuración local\Archivos temporales de Internet\Content.IE5\D1RZNEL4\MP90044849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3522663"/>
            <a:ext cx="5003800" cy="33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59832" y="1052736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Nutrición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556792"/>
            <a:ext cx="8229600" cy="4389120"/>
          </a:xfrm>
        </p:spPr>
        <p:txBody>
          <a:bodyPr>
            <a:normAutofit/>
          </a:bodyPr>
          <a:lstStyle/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/>
              <a:t>Es un proceso que comienza tras la ingesta, masticación y deglución de los alimentos. 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/>
              <a:t>Conjunto de procesos por el cual los seres vivos utilizan, transforman e incorporan sus propias estructuras los nutrientes que reciben del alimento, para obtener energía, construir y reparar estructuras orgánicas y regular de los procesos metabólicos.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Es un proceso: </a:t>
            </a:r>
            <a:r>
              <a:rPr lang="es-ES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INVOLUNTARIO</a:t>
            </a:r>
            <a:r>
              <a:rPr lang="es-ES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INCONSCIENTE Y NO </a:t>
            </a:r>
            <a:r>
              <a:rPr lang="es-ES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EDUCABLE.</a:t>
            </a:r>
            <a:endParaRPr lang="es-ES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03575" y="90805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/>
              <a:t>Dietética</a:t>
            </a:r>
            <a:br>
              <a:rPr lang="es-ES" dirty="0"/>
            </a:br>
            <a:endParaRPr lang="es-ES" dirty="0"/>
          </a:p>
        </p:txBody>
      </p:sp>
      <p:sp>
        <p:nvSpPr>
          <p:cNvPr id="1741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Técnica y arte de utilizar o mezclar los alimentos en forma adecuada para que cubran las demandas biológicas y nutricionales tanto en la salud como en la enfermedad.  </a:t>
            </a:r>
          </a:p>
          <a:p>
            <a:endParaRPr lang="es-ES" smtClean="0"/>
          </a:p>
        </p:txBody>
      </p:sp>
      <p:pic>
        <p:nvPicPr>
          <p:cNvPr id="17411" name="Picture 2" descr="C:\Documents and Settings\Notebook\Configuración local\Archivos temporales de Internet\Content.IE5\4K1A8C0C\MP9004306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6075" y="3494088"/>
            <a:ext cx="3717925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C:\Documents and Settings\Notebook\Configuración local\Archivos temporales de Internet\Content.IE5\GO1079OO\MP90043046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3500438"/>
            <a:ext cx="335756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250" y="836613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/>
              <a:t>Leyes de la alimentación </a:t>
            </a:r>
            <a:br>
              <a:rPr lang="es-ES" dirty="0"/>
            </a:br>
            <a:endParaRPr lang="es-ES" dirty="0"/>
          </a:p>
        </p:txBody>
      </p:sp>
      <p:pic>
        <p:nvPicPr>
          <p:cNvPr id="4" name="3 Marcador de contenido" descr="4-leyes-de-la-alimentaciocc81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196752"/>
            <a:ext cx="7200000" cy="540000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3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412875"/>
            <a:ext cx="4024313" cy="503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973138" y="1773238"/>
            <a:ext cx="8229601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/>
              <a:t>Energía y Requerimientos energéticos </a:t>
            </a:r>
            <a:br>
              <a:rPr lang="es-ES" dirty="0"/>
            </a:br>
            <a:endParaRPr lang="es-ES" dirty="0"/>
          </a:p>
        </p:txBody>
      </p:sp>
      <p:sp>
        <p:nvSpPr>
          <p:cNvPr id="19459" name="2 Marcador de contenido"/>
          <p:cNvSpPr>
            <a:spLocks noGrp="1"/>
          </p:cNvSpPr>
          <p:nvPr>
            <p:ph idx="1"/>
          </p:nvPr>
        </p:nvSpPr>
        <p:spPr>
          <a:xfrm>
            <a:off x="0" y="2205038"/>
            <a:ext cx="6227763" cy="4464050"/>
          </a:xfrm>
        </p:spPr>
        <p:txBody>
          <a:bodyPr/>
          <a:lstStyle/>
          <a:p>
            <a:pPr algn="just"/>
            <a:r>
              <a:rPr lang="es-ES" smtClean="0"/>
              <a:t>El hombre como ser heterótrofo, obtiene la energía necesaria atreves de los alimentos.</a:t>
            </a:r>
          </a:p>
          <a:p>
            <a:pPr algn="just"/>
            <a:r>
              <a:rPr lang="es-ES" smtClean="0"/>
              <a:t>La unidad de energía de los nutrientes es: la caloría o kilocaloría. </a:t>
            </a:r>
          </a:p>
          <a:p>
            <a:pPr algn="just"/>
            <a:r>
              <a:rPr lang="es-ES" smtClean="0"/>
              <a:t>Una caloría es la cantidad de calor necesario para elevar un grado centígrado la temperatura del agua. </a:t>
            </a:r>
          </a:p>
          <a:p>
            <a:pPr algn="just"/>
            <a:r>
              <a:rPr lang="es-ES" smtClean="0"/>
              <a:t>La fuente de donde se obtiene la energía es la combustión de los nutrientes. </a:t>
            </a:r>
          </a:p>
          <a:p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4 Imagen" descr="images (3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5114925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3 Imagen" descr="descarga (5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5248275"/>
            <a:ext cx="28384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349500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/>
              <a:t>Los nutrientes se dividen en dos grupos dependiendo de la energía que aportan.</a:t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187450" y="3213100"/>
          <a:ext cx="6816725" cy="21082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408040"/>
                <a:gridCol w="34080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Energéticos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No energéticos 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Hidratos de Carbono o Glúcidos.</a:t>
                      </a:r>
                    </a:p>
                    <a:p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Proteínas o Prótidos.</a:t>
                      </a:r>
                    </a:p>
                    <a:p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Lípidos o Grasas. 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Agua</a:t>
                      </a:r>
                    </a:p>
                    <a:p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Sales minerales</a:t>
                      </a:r>
                    </a:p>
                    <a:p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Vitaminas</a:t>
                      </a:r>
                    </a:p>
                    <a:p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Hidratos de Carbono no aprovechables:</a:t>
                      </a:r>
                    </a:p>
                    <a:p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Fibra vegetal.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6013" y="112553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/>
              <a:t>Valor energético o Calórico: </a:t>
            </a:r>
            <a:br>
              <a:rPr lang="es-ES" dirty="0"/>
            </a:br>
            <a:endParaRPr lang="es-ES" dirty="0"/>
          </a:p>
        </p:txBody>
      </p:sp>
      <p:sp>
        <p:nvSpPr>
          <p:cNvPr id="21506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41463"/>
          </a:xfrm>
        </p:spPr>
        <p:txBody>
          <a:bodyPr/>
          <a:lstStyle/>
          <a:p>
            <a:r>
              <a:rPr lang="es-ES" smtClean="0"/>
              <a:t>Cantidad de calorías que desprende un gramo de una sustancia totalmente quemada o combustionada. </a:t>
            </a:r>
          </a:p>
          <a:p>
            <a:endParaRPr lang="es-ES" smtClean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187450" y="4581525"/>
          <a:ext cx="6096000" cy="1919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/>
                        <a:t>Combustión de 1gr de hidrato de carbono: 4Kcal. </a:t>
                      </a:r>
                    </a:p>
                    <a:p>
                      <a:pPr algn="ctr"/>
                      <a:endParaRPr lang="es-E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/>
                        <a:t>Combustión de 1gr de proteínas: 4Kcal. </a:t>
                      </a:r>
                    </a:p>
                    <a:p>
                      <a:pPr algn="ctr"/>
                      <a:endParaRPr lang="es-E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/>
                        <a:t>Combustión de 1gr de lípidos: 9Kcal. </a:t>
                      </a:r>
                    </a:p>
                    <a:p>
                      <a:pPr algn="ctr"/>
                      <a:endParaRPr lang="es-E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1517" name="4 Imagen" descr="images (4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565400"/>
            <a:ext cx="49720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253</TotalTime>
  <Words>426</Words>
  <Application>Microsoft Office PowerPoint</Application>
  <PresentationFormat>Presentación en pantalla (4:3)</PresentationFormat>
  <Paragraphs>65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Plantilla de diseño</vt:lpstr>
      </vt:variant>
      <vt:variant>
        <vt:i4>4</vt:i4>
      </vt:variant>
      <vt:variant>
        <vt:lpstr>Títulos de diapositiva</vt:lpstr>
      </vt:variant>
      <vt:variant>
        <vt:i4>37</vt:i4>
      </vt:variant>
    </vt:vector>
  </HeadingPairs>
  <TitlesOfParts>
    <vt:vector size="47" baseType="lpstr">
      <vt:lpstr>Constantia</vt:lpstr>
      <vt:lpstr>Arial</vt:lpstr>
      <vt:lpstr>Calibri</vt:lpstr>
      <vt:lpstr>Wingdings 2</vt:lpstr>
      <vt:lpstr>Wingdings</vt:lpstr>
      <vt:lpstr>Monotype Corsiva</vt:lpstr>
      <vt:lpstr>Flujo</vt:lpstr>
      <vt:lpstr>Flujo</vt:lpstr>
      <vt:lpstr>Flujo</vt:lpstr>
      <vt:lpstr>Flujo</vt:lpstr>
      <vt:lpstr>Diapositiva 1</vt:lpstr>
      <vt:lpstr>Diapositiva 2</vt:lpstr>
      <vt:lpstr>Diapositiva 3</vt:lpstr>
      <vt:lpstr>Diapositiva 4</vt:lpstr>
      <vt:lpstr>Dietética </vt:lpstr>
      <vt:lpstr>Leyes de la alimentación  </vt:lpstr>
      <vt:lpstr>Energía y Requerimientos energéticos  </vt:lpstr>
      <vt:lpstr>Los nutrientes se dividen en dos grupos dependiendo de la energía que aportan. </vt:lpstr>
      <vt:lpstr>Valor energético o Calórico:  </vt:lpstr>
      <vt:lpstr>Diapositiva 10</vt:lpstr>
      <vt:lpstr>Requerimiento energético  </vt:lpstr>
      <vt:lpstr>Equilibrio entre nutrientes  </vt:lpstr>
      <vt:lpstr>Alimentación equilibrada </vt:lpstr>
      <vt:lpstr>  Ración Alimentaria  </vt:lpstr>
      <vt:lpstr>Normas de un equilibrio nutricional </vt:lpstr>
      <vt:lpstr>Equilibrio Alimentario </vt:lpstr>
      <vt:lpstr>Función de los alimentos en la Nutrición </vt:lpstr>
      <vt:lpstr>Características de los nutrientes Energéticos </vt:lpstr>
      <vt:lpstr>Diapositiva 19</vt:lpstr>
      <vt:lpstr>Glúcidos, HC O Carbohidratos.  </vt:lpstr>
      <vt:lpstr>Glúcidos, HC O Carbohidratos.  </vt:lpstr>
      <vt:lpstr>Diapositiva 22</vt:lpstr>
      <vt:lpstr>Diapositiva 23</vt:lpstr>
      <vt:lpstr>Proteínas </vt:lpstr>
      <vt:lpstr>Diapositiva 25</vt:lpstr>
      <vt:lpstr>Diapositiva 26</vt:lpstr>
      <vt:lpstr>Diapositiva 27</vt:lpstr>
      <vt:lpstr>Diapositiva 28</vt:lpstr>
      <vt:lpstr>Clasificación de los Lípidos: </vt:lpstr>
      <vt:lpstr>Diapositiva 30</vt:lpstr>
      <vt:lpstr>Diapositiva 31</vt:lpstr>
      <vt:lpstr>Diapositiva 32</vt:lpstr>
      <vt:lpstr>Diapositiva 33</vt:lpstr>
      <vt:lpstr>Los 10 mensajes ….</vt:lpstr>
      <vt:lpstr>Diapositiva 35</vt:lpstr>
      <vt:lpstr>Diapositiva 36</vt:lpstr>
      <vt:lpstr>Diapositiva 37</vt:lpstr>
    </vt:vector>
  </TitlesOfParts>
  <Company>RevolucionUnattended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Promoción de la Salud</dc:title>
  <dc:creator>MI PC</dc:creator>
  <cp:lastModifiedBy>Lili</cp:lastModifiedBy>
  <cp:revision>28</cp:revision>
  <dcterms:created xsi:type="dcterms:W3CDTF">2014-04-27T14:27:22Z</dcterms:created>
  <dcterms:modified xsi:type="dcterms:W3CDTF">2015-03-23T18:32:09Z</dcterms:modified>
</cp:coreProperties>
</file>